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78" r:id="rId6"/>
  </p:sldMasterIdLst>
  <p:notesMasterIdLst>
    <p:notesMasterId r:id="rId15"/>
  </p:notesMasterIdLst>
  <p:handoutMasterIdLst>
    <p:handoutMasterId r:id="rId16"/>
  </p:handoutMasterIdLst>
  <p:sldIdLst>
    <p:sldId id="1595" r:id="rId7"/>
    <p:sldId id="1624" r:id="rId8"/>
    <p:sldId id="1623" r:id="rId9"/>
    <p:sldId id="1625" r:id="rId10"/>
    <p:sldId id="1627" r:id="rId11"/>
    <p:sldId id="1626" r:id="rId12"/>
    <p:sldId id="1622" r:id="rId13"/>
    <p:sldId id="1592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24"/>
            <p14:sldId id="1623"/>
            <p14:sldId id="1625"/>
            <p14:sldId id="1627"/>
            <p14:sldId id="1626"/>
            <p14:sldId id="1622"/>
          </p14:sldIdLst>
        </p14:section>
        <p14:section name="Untitled Section" id="{8CAB0978-3D22-47B8-8593-3EFC0834A60A}">
          <p14:sldIdLst>
            <p14:sldId id="1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F2F2F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65549" autoAdjust="0"/>
  </p:normalViewPr>
  <p:slideViewPr>
    <p:cSldViewPr snapToGrid="0">
      <p:cViewPr varScale="1">
        <p:scale>
          <a:sx n="111" d="100"/>
          <a:sy n="111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8/11/2018 10:54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first exposure to a No Code development tool by Microsoft was this. Does anyone know what this is?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1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Microsoft Frontpage. A drag and drop web development tool that was packaged with Windows 98. This was a tool that allowed you to create web pages as if you were writing a word document, and as a 10 year old I had lots of fun creating pages and then looking to see the corresponding HTML that was generated behind it. And slowly by doing this I was able to painstakingly learn HTML. Today, Frontpage is no more but instead I’m having fun with some of their newer more sophisticated drag and drop tools.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3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8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4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8/11/2018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3"/>
            <a:ext cx="4714188" cy="14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8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3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87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3"/>
            <a:ext cx="4714188" cy="14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0028" cy="14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481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990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7203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748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215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726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366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8868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88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3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1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 dirty="0"/>
              <a:t>Sub-header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882" y="6529422"/>
            <a:ext cx="12434711" cy="479744"/>
          </a:xfrm>
          <a:prstGeom prst="rect">
            <a:avLst/>
          </a:prstGeom>
          <a:solidFill>
            <a:schemeClr val="tx2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4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29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44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2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18083" cy="4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2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15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3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4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8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18083" cy="4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9345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35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72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1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7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2636"/>
            <a:ext cx="1501954" cy="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5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0120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image" Target="../media/image21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9" r:id="rId1"/>
    <p:sldLayoutId id="2147484580" r:id="rId2"/>
    <p:sldLayoutId id="2147484581" r:id="rId3"/>
    <p:sldLayoutId id="2147484582" r:id="rId4"/>
    <p:sldLayoutId id="2147484583" r:id="rId5"/>
    <p:sldLayoutId id="2147484584" r:id="rId6"/>
    <p:sldLayoutId id="2147484585" r:id="rId7"/>
    <p:sldLayoutId id="2147484586" r:id="rId8"/>
    <p:sldLayoutId id="2147484587" r:id="rId9"/>
    <p:sldLayoutId id="2147484588" r:id="rId10"/>
    <p:sldLayoutId id="2147484589" r:id="rId11"/>
    <p:sldLayoutId id="2147484590" r:id="rId12"/>
    <p:sldLayoutId id="2147484591" r:id="rId13"/>
    <p:sldLayoutId id="2147484592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  <p:sldLayoutId id="2147484601" r:id="rId23"/>
    <p:sldLayoutId id="2147484602" r:id="rId24"/>
    <p:sldLayoutId id="2147484603" r:id="rId25"/>
    <p:sldLayoutId id="2147484604" r:id="rId26"/>
    <p:sldLayoutId id="2147484605" r:id="rId27"/>
    <p:sldLayoutId id="2147484606" r:id="rId28"/>
    <p:sldLayoutId id="2147484607" r:id="rId29"/>
    <p:sldLayoutId id="2147484608" r:id="rId30"/>
    <p:sldLayoutId id="2147484609" r:id="rId31"/>
    <p:sldLayoutId id="2147484610" r:id="rId32"/>
    <p:sldLayoutId id="2147484611" r:id="rId33"/>
    <p:sldLayoutId id="2147484612" r:id="rId34"/>
    <p:sldLayoutId id="2147484613" r:id="rId35"/>
    <p:sldLayoutId id="2147484614" r:id="rId36"/>
    <p:sldLayoutId id="2147484615" r:id="rId37"/>
    <p:sldLayoutId id="2147484616" r:id="rId38"/>
    <p:sldLayoutId id="2147484617" r:id="rId39"/>
    <p:sldLayoutId id="2147484618" r:id="rId40"/>
    <p:sldLayoutId id="2147484619" r:id="rId41"/>
    <p:sldLayoutId id="2147484620" r:id="rId42"/>
    <p:sldLayoutId id="2147484621" r:id="rId4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036319"/>
            <a:ext cx="6123356" cy="182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PowerApps &amp;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4775898"/>
            <a:ext cx="8527440" cy="1006960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Ray Hogan</a:t>
            </a:r>
          </a:p>
          <a:p>
            <a:endParaRPr lang="en-US" sz="2800" dirty="0"/>
          </a:p>
          <a:p>
            <a:r>
              <a:rPr lang="en-US" sz="2800" dirty="0"/>
              <a:t>@</a:t>
            </a:r>
            <a:r>
              <a:rPr lang="en-US" sz="2800" b="1" dirty="0" err="1"/>
              <a:t>rayhogan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2FDA51-F6DF-4E57-99CD-CFA1E7FA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63" y="833858"/>
            <a:ext cx="7389505" cy="55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https://upload.wikimedia.org/wikipedia/it/f/fc/Frontpage_express.gif">
            <a:extLst>
              <a:ext uri="{FF2B5EF4-FFF2-40B4-BE49-F238E27FC236}">
                <a16:creationId xmlns:a16="http://schemas.microsoft.com/office/drawing/2014/main" id="{0FC9A8EC-9FAF-47C2-AE7D-9CB620E3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0" y="859736"/>
            <a:ext cx="7412418" cy="5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4DC5EC-AE8E-4D70-842D-BB5C6139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86" y="880329"/>
            <a:ext cx="5473683" cy="54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9E4954-C110-45A2-84A1-E54C1DF6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786" y="1353345"/>
            <a:ext cx="3822779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D0794-B7D4-418F-85EE-BD13CE79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42" y="1353345"/>
            <a:ext cx="2991267" cy="10097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C462D-BA3D-4434-8423-CD1426B511C7}"/>
              </a:ext>
            </a:extLst>
          </p:cNvPr>
          <p:cNvSpPr txBox="1"/>
          <p:nvPr/>
        </p:nvSpPr>
        <p:spPr>
          <a:xfrm>
            <a:off x="750533" y="2703444"/>
            <a:ext cx="4157998" cy="390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Drag &amp; Drop App Builder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Connectors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 Capabilities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Mobile App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Template Driven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BAF97-EF6C-4889-A72D-76256A2F7FCB}"/>
              </a:ext>
            </a:extLst>
          </p:cNvPr>
          <p:cNvSpPr txBox="1"/>
          <p:nvPr/>
        </p:nvSpPr>
        <p:spPr>
          <a:xfrm>
            <a:off x="7105176" y="2557259"/>
            <a:ext cx="4892814" cy="349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Drag &amp; Drop Workflow Builder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Run on Triggers or Schedule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Templates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View Run Instances of Flows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95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Advantages of “No Code” Development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8856" y="2464773"/>
            <a:ext cx="5482380" cy="3512221"/>
            <a:chOff x="271722" y="2416520"/>
            <a:chExt cx="5376132" cy="3444154"/>
          </a:xfrm>
        </p:grpSpPr>
        <p:sp>
          <p:nvSpPr>
            <p:cNvPr id="10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444154"/>
            </a:xfrm>
            <a:prstGeom prst="rect">
              <a:avLst/>
            </a:prstGeom>
          </p:spPr>
          <p:txBody>
            <a:bodyPr vert="horz" wrap="square" lIns="182776" tIns="93207" rIns="149133" bIns="93207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lang="en-GB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Browser Based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Quick Implementation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lvl="0" indent="0" defTabSz="931614">
                <a:spcBef>
                  <a:spcPts val="0"/>
                </a:spcBef>
                <a:buNone/>
                <a:defRPr/>
              </a:pPr>
              <a:endParaRPr lang="en-US" sz="2400" dirty="0"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31614">
                <a:spcBef>
                  <a:spcPts val="0"/>
                </a:spcBef>
                <a:buNone/>
                <a:defRPr/>
              </a:pPr>
              <a:r>
                <a:rPr lang="en-GB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Visualization</a:t>
              </a:r>
              <a:endParaRPr lang="en-US" sz="2400" dirty="0"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lvl="0" indent="0" defTabSz="931614">
                <a:spcBef>
                  <a:spcPts val="0"/>
                </a:spcBef>
                <a:buNone/>
                <a:defRPr/>
              </a:pPr>
              <a:r>
                <a:rPr lang="en-GB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</a:t>
              </a:r>
              <a:r>
                <a:rPr lang="en-US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ow Entry Level </a:t>
              </a:r>
            </a:p>
            <a:p>
              <a:pPr marL="0" lvl="0" indent="0" defTabSz="931614">
                <a:spcBef>
                  <a:spcPts val="0"/>
                </a:spcBef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lvl="0" indent="0" defTabSz="931614">
                <a:spcBef>
                  <a:spcPts val="0"/>
                </a:spcBef>
                <a:buNone/>
                <a:defRPr/>
              </a:pPr>
              <a:r>
                <a:rPr lang="en-GB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</a:t>
              </a:r>
              <a:r>
                <a:rPr lang="en-US" sz="2400" dirty="0">
                  <a:gradFill>
                    <a:gsLst>
                      <a:gs pos="9623">
                        <a:srgbClr val="505050"/>
                      </a:gs>
                      <a:gs pos="29000">
                        <a:srgbClr val="505050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un!</a:t>
              </a:r>
            </a:p>
            <a:p>
              <a:pPr marL="0" lvl="0" indent="0" defTabSz="931614">
                <a:spcBef>
                  <a:spcPts val="0"/>
                </a:spcBef>
                <a:buNone/>
                <a:defRPr/>
              </a:pPr>
              <a:endParaRPr lang="en-US" sz="2400" dirty="0">
                <a:gradFill>
                  <a:gsLst>
                    <a:gs pos="9623">
                      <a:srgbClr val="505050"/>
                    </a:gs>
                    <a:gs pos="29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0DB38A7C-966C-4CD1-9D7E-48BA0026F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240" y="1862070"/>
            <a:ext cx="2716389" cy="2716389"/>
          </a:xfrm>
          <a:prstGeom prst="rect">
            <a:avLst/>
          </a:prstGeom>
        </p:spPr>
      </p:pic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2A73531B-E439-4915-B69C-154D2C4B0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7297" y="2081257"/>
            <a:ext cx="1639508" cy="1639508"/>
          </a:xfrm>
          <a:prstGeom prst="rect">
            <a:avLst/>
          </a:prstGeom>
        </p:spPr>
      </p:pic>
      <p:pic>
        <p:nvPicPr>
          <p:cNvPr id="28" name="Graphic 27" descr="Single gear">
            <a:extLst>
              <a:ext uri="{FF2B5EF4-FFF2-40B4-BE49-F238E27FC236}">
                <a16:creationId xmlns:a16="http://schemas.microsoft.com/office/drawing/2014/main" id="{67D70726-E05B-4A0D-B7C7-E752BEEEC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1033" y="3320848"/>
            <a:ext cx="935419" cy="935419"/>
          </a:xfrm>
          <a:prstGeom prst="rect">
            <a:avLst/>
          </a:prstGeom>
        </p:spPr>
      </p:pic>
      <p:pic>
        <p:nvPicPr>
          <p:cNvPr id="29" name="Graphic 28" descr="Single gear">
            <a:extLst>
              <a:ext uri="{FF2B5EF4-FFF2-40B4-BE49-F238E27FC236}">
                <a16:creationId xmlns:a16="http://schemas.microsoft.com/office/drawing/2014/main" id="{3A4A3B27-4284-42FC-BE27-DBAE85E64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26824">
            <a:off x="9462478" y="3253055"/>
            <a:ext cx="935419" cy="935419"/>
          </a:xfrm>
          <a:prstGeom prst="rect">
            <a:avLst/>
          </a:prstGeom>
        </p:spPr>
      </p:pic>
      <p:pic>
        <p:nvPicPr>
          <p:cNvPr id="30" name="Graphic 29" descr="Single gear">
            <a:extLst>
              <a:ext uri="{FF2B5EF4-FFF2-40B4-BE49-F238E27FC236}">
                <a16:creationId xmlns:a16="http://schemas.microsoft.com/office/drawing/2014/main" id="{2B39EF6A-D35B-4B60-A501-28F08CC443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26824">
            <a:off x="9461146" y="1379947"/>
            <a:ext cx="1451610" cy="14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87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D0794-B7D4-418F-85EE-BD13CE79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932" y="1103579"/>
            <a:ext cx="2159087" cy="728864"/>
          </a:xfrm>
          <a:prstGeom prst="rect">
            <a:avLst/>
          </a:prstGeom>
        </p:spPr>
      </p:pic>
      <p:pic>
        <p:nvPicPr>
          <p:cNvPr id="4" name="Graphic 3" descr="Monitor">
            <a:extLst>
              <a:ext uri="{FF2B5EF4-FFF2-40B4-BE49-F238E27FC236}">
                <a16:creationId xmlns:a16="http://schemas.microsoft.com/office/drawing/2014/main" id="{C4EC1976-1831-49AE-87E3-F1F24EC6B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0846" y="4689976"/>
            <a:ext cx="914400" cy="91440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0DAAE11E-EA33-4B79-9A83-38F8225C2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5246" y="4689976"/>
            <a:ext cx="914400" cy="9144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9F3794-5FB0-4472-85B1-CE0CEB33E9EE}"/>
              </a:ext>
            </a:extLst>
          </p:cNvPr>
          <p:cNvSpPr/>
          <p:nvPr/>
        </p:nvSpPr>
        <p:spPr bwMode="auto">
          <a:xfrm>
            <a:off x="180359" y="848409"/>
            <a:ext cx="3405809" cy="586277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Backend Data Source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C5ECC-D679-4977-B39E-5FED296AC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10" y="1720600"/>
            <a:ext cx="2681705" cy="76027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DA0FD6F-9211-463C-BC44-4AAF79B42B08}"/>
              </a:ext>
            </a:extLst>
          </p:cNvPr>
          <p:cNvSpPr/>
          <p:nvPr/>
        </p:nvSpPr>
        <p:spPr bwMode="auto">
          <a:xfrm>
            <a:off x="5788255" y="4147794"/>
            <a:ext cx="2317704" cy="232878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Automated Approval Workflow</a:t>
            </a: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E4954-C110-45A2-84A1-E54C1DF6B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474" y="4348120"/>
            <a:ext cx="1891612" cy="4996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CA1387-9AFC-4290-AA87-745A85ECAECF}"/>
              </a:ext>
            </a:extLst>
          </p:cNvPr>
          <p:cNvSpPr/>
          <p:nvPr/>
        </p:nvSpPr>
        <p:spPr bwMode="auto">
          <a:xfrm>
            <a:off x="9154837" y="848409"/>
            <a:ext cx="3101279" cy="271669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EA3E49-2A88-4FD2-BA36-242177CD4942}"/>
              </a:ext>
            </a:extLst>
          </p:cNvPr>
          <p:cNvCxnSpPr>
            <a:cxnSpLocks/>
          </p:cNvCxnSpPr>
          <p:nvPr/>
        </p:nvCxnSpPr>
        <p:spPr>
          <a:xfrm flipH="1">
            <a:off x="3585647" y="1792583"/>
            <a:ext cx="5568669" cy="13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EA1FB0-F870-4573-8AC1-A0E10D1EE8B4}"/>
              </a:ext>
            </a:extLst>
          </p:cNvPr>
          <p:cNvCxnSpPr>
            <a:stCxn id="2" idx="3"/>
            <a:endCxn id="12" idx="1"/>
          </p:cNvCxnSpPr>
          <p:nvPr/>
        </p:nvCxnSpPr>
        <p:spPr>
          <a:xfrm>
            <a:off x="3586168" y="3779798"/>
            <a:ext cx="2202087" cy="15323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F43FF-2B59-4ACD-AFE3-70134C1C8659}"/>
              </a:ext>
            </a:extLst>
          </p:cNvPr>
          <p:cNvSpPr/>
          <p:nvPr/>
        </p:nvSpPr>
        <p:spPr bwMode="auto">
          <a:xfrm>
            <a:off x="9651928" y="4531694"/>
            <a:ext cx="2107096" cy="142569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8AD644-9EFB-42F0-B7F9-63BD2169597C}"/>
              </a:ext>
            </a:extLst>
          </p:cNvPr>
          <p:cNvSpPr txBox="1"/>
          <p:nvPr/>
        </p:nvSpPr>
        <p:spPr>
          <a:xfrm>
            <a:off x="9493147" y="2242409"/>
            <a:ext cx="23628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 User Form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537D41-DA89-4F94-9A3E-7B291D681DD6}"/>
              </a:ext>
            </a:extLst>
          </p:cNvPr>
          <p:cNvCxnSpPr>
            <a:stCxn id="12" idx="3"/>
          </p:cNvCxnSpPr>
          <p:nvPr/>
        </p:nvCxnSpPr>
        <p:spPr>
          <a:xfrm>
            <a:off x="8105959" y="5312187"/>
            <a:ext cx="1545969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B20F6B-458C-4838-8FD3-B9F7F690018D}"/>
              </a:ext>
            </a:extLst>
          </p:cNvPr>
          <p:cNvCxnSpPr>
            <a:stCxn id="23" idx="0"/>
            <a:endCxn id="16" idx="2"/>
          </p:cNvCxnSpPr>
          <p:nvPr/>
        </p:nvCxnSpPr>
        <p:spPr>
          <a:xfrm flipV="1">
            <a:off x="10705476" y="3565105"/>
            <a:ext cx="1" cy="966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Let’s Get Stuck In!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Templage.pptx" id="{CA80415D-644D-46CA-A69B-D435DF372820}" vid="{4FAA07C2-5154-46B9-ADC5-8B9006E5D01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http://purl.org/dc/elements/1.1/"/>
    <ds:schemaRef ds:uri="0f32b589-041a-4b5d-9ecb-546b576e7a4a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7550fb09-e1e4-49f9-8257-ac8f082c86d0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4104</TotalTime>
  <Words>395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5-30719_SharePoint_Team_Template_Light</vt:lpstr>
      <vt:lpstr>Acrobat Document</vt:lpstr>
      <vt:lpstr> PowerApps &amp; Flow</vt:lpstr>
      <vt:lpstr>PowerPoint Presentation</vt:lpstr>
      <vt:lpstr>PowerPoint Presentation</vt:lpstr>
      <vt:lpstr>PowerPoint Presentation</vt:lpstr>
      <vt:lpstr>PowerPoint Presentation</vt:lpstr>
      <vt:lpstr>Advantages of “No Code” Development</vt:lpstr>
      <vt:lpstr>PowerPoint Presentation</vt:lpstr>
      <vt:lpstr>Let’s Get Stuck In!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Ray Hogan</cp:lastModifiedBy>
  <cp:revision>97</cp:revision>
  <dcterms:created xsi:type="dcterms:W3CDTF">2017-07-18T18:43:36Z</dcterms:created>
  <dcterms:modified xsi:type="dcterms:W3CDTF">2018-11-08T11:18:18Z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